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ti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sldIdLst>
    <p:sldId id="256" r:id="rId2"/>
  </p:sldIdLst>
  <p:sldSz cx="38404800" cy="34747200"/>
  <p:notesSz cx="6858000" cy="9144000"/>
  <p:defaultTextStyle>
    <a:defPPr>
      <a:defRPr lang="en-US"/>
    </a:defPPr>
    <a:lvl1pPr marL="0" algn="l" defTabSz="3276882" rtl="0" eaLnBrk="1" latinLnBrk="0" hangingPunct="1">
      <a:defRPr sz="6451" kern="1200">
        <a:solidFill>
          <a:schemeClr val="tx1"/>
        </a:solidFill>
        <a:latin typeface="+mn-lt"/>
        <a:ea typeface="+mn-ea"/>
        <a:cs typeface="+mn-cs"/>
      </a:defRPr>
    </a:lvl1pPr>
    <a:lvl2pPr marL="1638441" algn="l" defTabSz="3276882" rtl="0" eaLnBrk="1" latinLnBrk="0" hangingPunct="1">
      <a:defRPr sz="6451" kern="1200">
        <a:solidFill>
          <a:schemeClr val="tx1"/>
        </a:solidFill>
        <a:latin typeface="+mn-lt"/>
        <a:ea typeface="+mn-ea"/>
        <a:cs typeface="+mn-cs"/>
      </a:defRPr>
    </a:lvl2pPr>
    <a:lvl3pPr marL="3276882" algn="l" defTabSz="3276882" rtl="0" eaLnBrk="1" latinLnBrk="0" hangingPunct="1">
      <a:defRPr sz="6451" kern="1200">
        <a:solidFill>
          <a:schemeClr val="tx1"/>
        </a:solidFill>
        <a:latin typeface="+mn-lt"/>
        <a:ea typeface="+mn-ea"/>
        <a:cs typeface="+mn-cs"/>
      </a:defRPr>
    </a:lvl3pPr>
    <a:lvl4pPr marL="4915323" algn="l" defTabSz="3276882" rtl="0" eaLnBrk="1" latinLnBrk="0" hangingPunct="1">
      <a:defRPr sz="6451" kern="1200">
        <a:solidFill>
          <a:schemeClr val="tx1"/>
        </a:solidFill>
        <a:latin typeface="+mn-lt"/>
        <a:ea typeface="+mn-ea"/>
        <a:cs typeface="+mn-cs"/>
      </a:defRPr>
    </a:lvl4pPr>
    <a:lvl5pPr marL="6553764" algn="l" defTabSz="3276882" rtl="0" eaLnBrk="1" latinLnBrk="0" hangingPunct="1">
      <a:defRPr sz="6451" kern="1200">
        <a:solidFill>
          <a:schemeClr val="tx1"/>
        </a:solidFill>
        <a:latin typeface="+mn-lt"/>
        <a:ea typeface="+mn-ea"/>
        <a:cs typeface="+mn-cs"/>
      </a:defRPr>
    </a:lvl5pPr>
    <a:lvl6pPr marL="8192205" algn="l" defTabSz="3276882" rtl="0" eaLnBrk="1" latinLnBrk="0" hangingPunct="1">
      <a:defRPr sz="6451" kern="1200">
        <a:solidFill>
          <a:schemeClr val="tx1"/>
        </a:solidFill>
        <a:latin typeface="+mn-lt"/>
        <a:ea typeface="+mn-ea"/>
        <a:cs typeface="+mn-cs"/>
      </a:defRPr>
    </a:lvl6pPr>
    <a:lvl7pPr marL="9830645" algn="l" defTabSz="3276882" rtl="0" eaLnBrk="1" latinLnBrk="0" hangingPunct="1">
      <a:defRPr sz="6451" kern="1200">
        <a:solidFill>
          <a:schemeClr val="tx1"/>
        </a:solidFill>
        <a:latin typeface="+mn-lt"/>
        <a:ea typeface="+mn-ea"/>
        <a:cs typeface="+mn-cs"/>
      </a:defRPr>
    </a:lvl7pPr>
    <a:lvl8pPr marL="11469087" algn="l" defTabSz="3276882" rtl="0" eaLnBrk="1" latinLnBrk="0" hangingPunct="1">
      <a:defRPr sz="6451" kern="1200">
        <a:solidFill>
          <a:schemeClr val="tx1"/>
        </a:solidFill>
        <a:latin typeface="+mn-lt"/>
        <a:ea typeface="+mn-ea"/>
        <a:cs typeface="+mn-cs"/>
      </a:defRPr>
    </a:lvl8pPr>
    <a:lvl9pPr marL="13107527" algn="l" defTabSz="3276882" rtl="0" eaLnBrk="1" latinLnBrk="0" hangingPunct="1">
      <a:defRPr sz="645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174" autoAdjust="0"/>
    <p:restoredTop sz="94660"/>
  </p:normalViewPr>
  <p:slideViewPr>
    <p:cSldViewPr snapToGrid="0">
      <p:cViewPr>
        <p:scale>
          <a:sx n="20" d="100"/>
          <a:sy n="20" d="100"/>
        </p:scale>
        <p:origin x="1170" y="-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erritt\Downloads\2014%20-%20REU%20-%20S.%20pectinata%20Growth%20Response%20Experiment\Data%20Analysi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220" b="0" i="0" u="none" strike="noStrike" kern="1200" spc="0" baseline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r>
              <a:rPr lang="en-US" sz="222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 Dry Biomass - Mycorrhizal Responsiveness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20" b="0" i="0" u="none" strike="noStrike" kern="1200" spc="0" baseline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4825551039990967"/>
          <c:y val="8.0670666166729146E-2"/>
          <c:w val="0.81702226737786809"/>
          <c:h val="0.73497362829646296"/>
        </c:manualLayout>
      </c:layout>
      <c:barChart>
        <c:barDir val="col"/>
        <c:grouping val="clustered"/>
        <c:varyColors val="0"/>
        <c:ser>
          <c:idx val="3"/>
          <c:order val="0"/>
          <c:tx>
            <c:strRef>
              <c:f>'Charts - Mycorrhizal Response'!$A$135</c:f>
              <c:strCache>
                <c:ptCount val="1"/>
                <c:pt idx="0">
                  <c:v>0P/0N</c:v>
                </c:pt>
              </c:strCache>
            </c:strRef>
          </c:tx>
          <c:spPr>
            <a:solidFill>
              <a:srgbClr val="FFFF00"/>
            </a:solidFill>
            <a:ln w="16002">
              <a:solidFill>
                <a:schemeClr val="bg1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'Charts - Mycorrhizal Response'!$B$139:$H$139</c:f>
                <c:numCache>
                  <c:formatCode>General</c:formatCode>
                  <c:ptCount val="7"/>
                  <c:pt idx="0">
                    <c:v>14.426595809094838</c:v>
                  </c:pt>
                  <c:pt idx="1">
                    <c:v>25.716060371914114</c:v>
                  </c:pt>
                  <c:pt idx="2">
                    <c:v>17.141428252401564</c:v>
                  </c:pt>
                  <c:pt idx="3">
                    <c:v>33.521563541613467</c:v>
                  </c:pt>
                  <c:pt idx="4">
                    <c:v>24.954049214032874</c:v>
                  </c:pt>
                  <c:pt idx="5">
                    <c:v>22.569820811579536</c:v>
                  </c:pt>
                  <c:pt idx="6">
                    <c:v>18.442032789880827</c:v>
                  </c:pt>
                </c:numCache>
              </c:numRef>
            </c:plus>
            <c:minus>
              <c:numRef>
                <c:f>'Charts - Mycorrhizal Response'!$B$139:$H$139</c:f>
                <c:numCache>
                  <c:formatCode>General</c:formatCode>
                  <c:ptCount val="7"/>
                  <c:pt idx="0">
                    <c:v>14.426595809094838</c:v>
                  </c:pt>
                  <c:pt idx="1">
                    <c:v>25.716060371914114</c:v>
                  </c:pt>
                  <c:pt idx="2">
                    <c:v>17.141428252401564</c:v>
                  </c:pt>
                  <c:pt idx="3">
                    <c:v>33.521563541613467</c:v>
                  </c:pt>
                  <c:pt idx="4">
                    <c:v>24.954049214032874</c:v>
                  </c:pt>
                  <c:pt idx="5">
                    <c:v>22.569820811579536</c:v>
                  </c:pt>
                  <c:pt idx="6">
                    <c:v>18.442032789880827</c:v>
                  </c:pt>
                </c:numCache>
              </c:numRef>
            </c:minus>
            <c:spPr>
              <a:noFill/>
              <a:ln w="15875" cap="flat" cmpd="sng" algn="ctr">
                <a:solidFill>
                  <a:schemeClr val="bg1"/>
                </a:solidFill>
                <a:round/>
              </a:ln>
              <a:effectLst/>
            </c:spPr>
          </c:errBars>
          <c:cat>
            <c:strRef>
              <c:f>'Charts - Mycorrhizal Response'!$B$131:$H$131</c:f>
              <c:strCache>
                <c:ptCount val="7"/>
                <c:pt idx="0">
                  <c:v>RR2</c:v>
                </c:pt>
                <c:pt idx="1">
                  <c:v>SP05.3</c:v>
                </c:pt>
                <c:pt idx="2">
                  <c:v>SP21.2</c:v>
                </c:pt>
                <c:pt idx="3">
                  <c:v>SP22.1</c:v>
                </c:pt>
                <c:pt idx="4">
                  <c:v>SP34.1</c:v>
                </c:pt>
                <c:pt idx="5">
                  <c:v>SP44.2</c:v>
                </c:pt>
                <c:pt idx="6">
                  <c:v>SP67.1</c:v>
                </c:pt>
              </c:strCache>
            </c:strRef>
          </c:cat>
          <c:val>
            <c:numRef>
              <c:f>'Charts - Mycorrhizal Response'!$B$135:$H$135</c:f>
              <c:numCache>
                <c:formatCode>0.00</c:formatCode>
                <c:ptCount val="7"/>
                <c:pt idx="0">
                  <c:v>43.034099154871818</c:v>
                </c:pt>
                <c:pt idx="1">
                  <c:v>-16.824735485993106</c:v>
                </c:pt>
                <c:pt idx="2">
                  <c:v>36.64227502674715</c:v>
                </c:pt>
                <c:pt idx="3">
                  <c:v>-17.032187232219357</c:v>
                </c:pt>
                <c:pt idx="4">
                  <c:v>7.1195598781806053</c:v>
                </c:pt>
                <c:pt idx="5">
                  <c:v>24.260620834076569</c:v>
                </c:pt>
                <c:pt idx="6">
                  <c:v>53.117814789481031</c:v>
                </c:pt>
              </c:numCache>
            </c:numRef>
          </c:val>
        </c:ser>
        <c:ser>
          <c:idx val="1"/>
          <c:order val="1"/>
          <c:tx>
            <c:strRef>
              <c:f>'Charts - Mycorrhizal Response'!$A$133</c:f>
              <c:strCache>
                <c:ptCount val="1"/>
                <c:pt idx="0">
                  <c:v>0P/100N</c:v>
                </c:pt>
              </c:strCache>
            </c:strRef>
          </c:tx>
          <c:spPr>
            <a:solidFill>
              <a:srgbClr val="00B0F0"/>
            </a:solidFill>
            <a:ln w="15875">
              <a:solidFill>
                <a:schemeClr val="bg1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'Charts - Mycorrhizal Response'!$B$137:$H$137</c:f>
                <c:numCache>
                  <c:formatCode>General</c:formatCode>
                  <c:ptCount val="7"/>
                  <c:pt idx="0">
                    <c:v>30.462178870490661</c:v>
                  </c:pt>
                  <c:pt idx="1">
                    <c:v>22.157238009273499</c:v>
                  </c:pt>
                  <c:pt idx="2">
                    <c:v>22.664395607666695</c:v>
                  </c:pt>
                  <c:pt idx="3">
                    <c:v>15.179883710551467</c:v>
                  </c:pt>
                  <c:pt idx="4">
                    <c:v>18.560635113451116</c:v>
                  </c:pt>
                  <c:pt idx="5">
                    <c:v>23.603693189679284</c:v>
                  </c:pt>
                  <c:pt idx="6">
                    <c:v>7.4209604646223086</c:v>
                  </c:pt>
                </c:numCache>
              </c:numRef>
            </c:plus>
            <c:minus>
              <c:numRef>
                <c:f>'Charts - Mycorrhizal Response'!$B$137:$H$137</c:f>
                <c:numCache>
                  <c:formatCode>General</c:formatCode>
                  <c:ptCount val="7"/>
                  <c:pt idx="0">
                    <c:v>30.462178870490661</c:v>
                  </c:pt>
                  <c:pt idx="1">
                    <c:v>22.157238009273499</c:v>
                  </c:pt>
                  <c:pt idx="2">
                    <c:v>22.664395607666695</c:v>
                  </c:pt>
                  <c:pt idx="3">
                    <c:v>15.179883710551467</c:v>
                  </c:pt>
                  <c:pt idx="4">
                    <c:v>18.560635113451116</c:v>
                  </c:pt>
                  <c:pt idx="5">
                    <c:v>23.603693189679284</c:v>
                  </c:pt>
                  <c:pt idx="6">
                    <c:v>7.4209604646223086</c:v>
                  </c:pt>
                </c:numCache>
              </c:numRef>
            </c:minus>
            <c:spPr>
              <a:noFill/>
              <a:ln w="15875" cap="flat" cmpd="sng" algn="ctr">
                <a:solidFill>
                  <a:schemeClr val="bg1"/>
                </a:solidFill>
                <a:round/>
              </a:ln>
              <a:effectLst/>
            </c:spPr>
          </c:errBars>
          <c:cat>
            <c:strRef>
              <c:f>'Charts - Mycorrhizal Response'!$B$131:$H$131</c:f>
              <c:strCache>
                <c:ptCount val="7"/>
                <c:pt idx="0">
                  <c:v>RR2</c:v>
                </c:pt>
                <c:pt idx="1">
                  <c:v>SP05.3</c:v>
                </c:pt>
                <c:pt idx="2">
                  <c:v>SP21.2</c:v>
                </c:pt>
                <c:pt idx="3">
                  <c:v>SP22.1</c:v>
                </c:pt>
                <c:pt idx="4">
                  <c:v>SP34.1</c:v>
                </c:pt>
                <c:pt idx="5">
                  <c:v>SP44.2</c:v>
                </c:pt>
                <c:pt idx="6">
                  <c:v>SP67.1</c:v>
                </c:pt>
              </c:strCache>
            </c:strRef>
          </c:cat>
          <c:val>
            <c:numRef>
              <c:f>'Charts - Mycorrhizal Response'!$B$133:$H$133</c:f>
              <c:numCache>
                <c:formatCode>0.00</c:formatCode>
                <c:ptCount val="7"/>
                <c:pt idx="0">
                  <c:v>11.482067668050279</c:v>
                </c:pt>
                <c:pt idx="1">
                  <c:v>-82.363370076312364</c:v>
                </c:pt>
                <c:pt idx="2">
                  <c:v>-32.714625799732204</c:v>
                </c:pt>
                <c:pt idx="3">
                  <c:v>12.226906440067607</c:v>
                </c:pt>
                <c:pt idx="4">
                  <c:v>-13.986076802155868</c:v>
                </c:pt>
                <c:pt idx="5">
                  <c:v>26.959250492023259</c:v>
                </c:pt>
                <c:pt idx="6">
                  <c:v>34.919998066418508</c:v>
                </c:pt>
              </c:numCache>
            </c:numRef>
          </c:val>
        </c:ser>
        <c:ser>
          <c:idx val="2"/>
          <c:order val="2"/>
          <c:tx>
            <c:strRef>
              <c:f>'Charts - Mycorrhizal Response'!$A$134</c:f>
              <c:strCache>
                <c:ptCount val="1"/>
                <c:pt idx="0">
                  <c:v>100P/0N</c:v>
                </c:pt>
              </c:strCache>
            </c:strRef>
          </c:tx>
          <c:spPr>
            <a:solidFill>
              <a:srgbClr val="FF0000"/>
            </a:solidFill>
            <a:ln w="15875">
              <a:solidFill>
                <a:schemeClr val="bg1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'Charts - Mycorrhizal Response'!$B$138:$H$138</c:f>
                <c:numCache>
                  <c:formatCode>General</c:formatCode>
                  <c:ptCount val="7"/>
                  <c:pt idx="0">
                    <c:v>13.779855772619584</c:v>
                  </c:pt>
                  <c:pt idx="1">
                    <c:v>11.935433331178649</c:v>
                  </c:pt>
                  <c:pt idx="2">
                    <c:v>48.340257029254275</c:v>
                  </c:pt>
                  <c:pt idx="3">
                    <c:v>19.134233428318172</c:v>
                  </c:pt>
                  <c:pt idx="4">
                    <c:v>14.555025021148509</c:v>
                  </c:pt>
                  <c:pt idx="5">
                    <c:v>56.161202624679355</c:v>
                  </c:pt>
                  <c:pt idx="6">
                    <c:v>22.384836501239658</c:v>
                  </c:pt>
                </c:numCache>
              </c:numRef>
            </c:plus>
            <c:minus>
              <c:numRef>
                <c:f>'Charts - Mycorrhizal Response'!$B$138:$H$138</c:f>
                <c:numCache>
                  <c:formatCode>General</c:formatCode>
                  <c:ptCount val="7"/>
                  <c:pt idx="0">
                    <c:v>13.779855772619584</c:v>
                  </c:pt>
                  <c:pt idx="1">
                    <c:v>11.935433331178649</c:v>
                  </c:pt>
                  <c:pt idx="2">
                    <c:v>48.340257029254275</c:v>
                  </c:pt>
                  <c:pt idx="3">
                    <c:v>19.134233428318172</c:v>
                  </c:pt>
                  <c:pt idx="4">
                    <c:v>14.555025021148509</c:v>
                  </c:pt>
                  <c:pt idx="5">
                    <c:v>56.161202624679355</c:v>
                  </c:pt>
                  <c:pt idx="6">
                    <c:v>22.384836501239658</c:v>
                  </c:pt>
                </c:numCache>
              </c:numRef>
            </c:minus>
            <c:spPr>
              <a:noFill/>
              <a:ln w="15875" cap="flat" cmpd="sng" algn="ctr">
                <a:solidFill>
                  <a:schemeClr val="bg1"/>
                </a:solidFill>
                <a:round/>
              </a:ln>
              <a:effectLst/>
            </c:spPr>
          </c:errBars>
          <c:cat>
            <c:strRef>
              <c:f>'Charts - Mycorrhizal Response'!$B$131:$H$131</c:f>
              <c:strCache>
                <c:ptCount val="7"/>
                <c:pt idx="0">
                  <c:v>RR2</c:v>
                </c:pt>
                <c:pt idx="1">
                  <c:v>SP05.3</c:v>
                </c:pt>
                <c:pt idx="2">
                  <c:v>SP21.2</c:v>
                </c:pt>
                <c:pt idx="3">
                  <c:v>SP22.1</c:v>
                </c:pt>
                <c:pt idx="4">
                  <c:v>SP34.1</c:v>
                </c:pt>
                <c:pt idx="5">
                  <c:v>SP44.2</c:v>
                </c:pt>
                <c:pt idx="6">
                  <c:v>SP67.1</c:v>
                </c:pt>
              </c:strCache>
            </c:strRef>
          </c:cat>
          <c:val>
            <c:numRef>
              <c:f>'Charts - Mycorrhizal Response'!$B$134:$H$134</c:f>
              <c:numCache>
                <c:formatCode>0.00</c:formatCode>
                <c:ptCount val="7"/>
                <c:pt idx="0">
                  <c:v>33.647735151375088</c:v>
                </c:pt>
                <c:pt idx="1">
                  <c:v>-5.0328146206331983</c:v>
                </c:pt>
                <c:pt idx="2">
                  <c:v>-25.430466485109342</c:v>
                </c:pt>
                <c:pt idx="3">
                  <c:v>-7.1479008858646553</c:v>
                </c:pt>
                <c:pt idx="4">
                  <c:v>49.959014226029929</c:v>
                </c:pt>
                <c:pt idx="5">
                  <c:v>-34.843610551877276</c:v>
                </c:pt>
                <c:pt idx="6">
                  <c:v>-17.672268784647557</c:v>
                </c:pt>
              </c:numCache>
            </c:numRef>
          </c:val>
        </c:ser>
        <c:ser>
          <c:idx val="0"/>
          <c:order val="3"/>
          <c:tx>
            <c:strRef>
              <c:f>'Charts - Mycorrhizal Response'!$A$132</c:f>
              <c:strCache>
                <c:ptCount val="1"/>
                <c:pt idx="0">
                  <c:v>100P/100N</c:v>
                </c:pt>
              </c:strCache>
            </c:strRef>
          </c:tx>
          <c:spPr>
            <a:solidFill>
              <a:schemeClr val="accent5">
                <a:lumMod val="75000"/>
              </a:schemeClr>
            </a:solidFill>
            <a:ln w="15875">
              <a:solidFill>
                <a:schemeClr val="bg1"/>
              </a:solidFill>
            </a:ln>
            <a:effectLst/>
          </c:spPr>
          <c:invertIfNegative val="0"/>
          <c:errBars>
            <c:errBarType val="both"/>
            <c:errValType val="cust"/>
            <c:noEndCap val="0"/>
            <c:plus>
              <c:numRef>
                <c:f>'Charts - Mycorrhizal Response'!$B$136:$H$136</c:f>
                <c:numCache>
                  <c:formatCode>General</c:formatCode>
                  <c:ptCount val="7"/>
                  <c:pt idx="0">
                    <c:v>23.068507516799794</c:v>
                  </c:pt>
                  <c:pt idx="1">
                    <c:v>27.517986037259945</c:v>
                  </c:pt>
                  <c:pt idx="2">
                    <c:v>35.736689111572822</c:v>
                  </c:pt>
                  <c:pt idx="3">
                    <c:v>19.648088639610741</c:v>
                  </c:pt>
                  <c:pt idx="4">
                    <c:v>80.975654437644138</c:v>
                  </c:pt>
                  <c:pt idx="5">
                    <c:v>28.977165836192707</c:v>
                  </c:pt>
                  <c:pt idx="6">
                    <c:v>19.575472023919886</c:v>
                  </c:pt>
                </c:numCache>
              </c:numRef>
            </c:plus>
            <c:minus>
              <c:numRef>
                <c:f>'Charts - Mycorrhizal Response'!$B$136:$H$136</c:f>
                <c:numCache>
                  <c:formatCode>General</c:formatCode>
                  <c:ptCount val="7"/>
                  <c:pt idx="0">
                    <c:v>23.068507516799794</c:v>
                  </c:pt>
                  <c:pt idx="1">
                    <c:v>27.517986037259945</c:v>
                  </c:pt>
                  <c:pt idx="2">
                    <c:v>35.736689111572822</c:v>
                  </c:pt>
                  <c:pt idx="3">
                    <c:v>19.648088639610741</c:v>
                  </c:pt>
                  <c:pt idx="4">
                    <c:v>80.975654437644138</c:v>
                  </c:pt>
                  <c:pt idx="5">
                    <c:v>28.977165836192707</c:v>
                  </c:pt>
                  <c:pt idx="6">
                    <c:v>19.575472023919886</c:v>
                  </c:pt>
                </c:numCache>
              </c:numRef>
            </c:minus>
            <c:spPr>
              <a:noFill/>
              <a:ln w="15875" cap="flat" cmpd="sng" algn="ctr">
                <a:solidFill>
                  <a:schemeClr val="bg1"/>
                </a:solidFill>
                <a:round/>
              </a:ln>
              <a:effectLst/>
            </c:spPr>
          </c:errBars>
          <c:cat>
            <c:strRef>
              <c:f>'Charts - Mycorrhizal Response'!$B$131:$H$131</c:f>
              <c:strCache>
                <c:ptCount val="7"/>
                <c:pt idx="0">
                  <c:v>RR2</c:v>
                </c:pt>
                <c:pt idx="1">
                  <c:v>SP05.3</c:v>
                </c:pt>
                <c:pt idx="2">
                  <c:v>SP21.2</c:v>
                </c:pt>
                <c:pt idx="3">
                  <c:v>SP22.1</c:v>
                </c:pt>
                <c:pt idx="4">
                  <c:v>SP34.1</c:v>
                </c:pt>
                <c:pt idx="5">
                  <c:v>SP44.2</c:v>
                </c:pt>
                <c:pt idx="6">
                  <c:v>SP67.1</c:v>
                </c:pt>
              </c:strCache>
            </c:strRef>
          </c:cat>
          <c:val>
            <c:numRef>
              <c:f>'Charts - Mycorrhizal Response'!$B$132:$H$132</c:f>
              <c:numCache>
                <c:formatCode>0.00</c:formatCode>
                <c:ptCount val="7"/>
                <c:pt idx="0">
                  <c:v>-42.258215883054149</c:v>
                </c:pt>
                <c:pt idx="1">
                  <c:v>-9.491053677932408</c:v>
                </c:pt>
                <c:pt idx="2">
                  <c:v>-23.557185895594404</c:v>
                </c:pt>
                <c:pt idx="3">
                  <c:v>25.949125404471101</c:v>
                </c:pt>
                <c:pt idx="4">
                  <c:v>6.877597805406463</c:v>
                </c:pt>
                <c:pt idx="5">
                  <c:v>-78.48445354682552</c:v>
                </c:pt>
                <c:pt idx="6">
                  <c:v>37.819172371836579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374080"/>
        <c:axId val="171374864"/>
      </c:barChart>
      <c:catAx>
        <c:axId val="17137408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2220" b="0" i="0" u="none" strike="noStrike" kern="1200" baseline="0">
                    <a:solidFill>
                      <a:schemeClr val="bg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222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Genotype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2220" b="0" i="0" u="none" strike="noStrike" kern="1200" baseline="0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low"/>
        <c:spPr>
          <a:noFill/>
          <a:ln w="9525" cap="flat" cmpd="sng" algn="ctr">
            <a:solidFill>
              <a:schemeClr val="bg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220" b="0" i="0" u="none" strike="noStrike" kern="1200" baseline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71374864"/>
        <c:crosses val="autoZero"/>
        <c:auto val="1"/>
        <c:lblAlgn val="ctr"/>
        <c:lblOffset val="100"/>
        <c:noMultiLvlLbl val="0"/>
      </c:catAx>
      <c:valAx>
        <c:axId val="171374864"/>
        <c:scaling>
          <c:orientation val="minMax"/>
        </c:scaling>
        <c:delete val="0"/>
        <c:axPos val="l"/>
        <c:majorGridlines>
          <c:spPr>
            <a:ln w="9525" cap="flat" cmpd="sng" algn="ctr">
              <a:noFill/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2220" b="0" i="0" u="none" strike="noStrike" kern="1200" baseline="0">
                    <a:solidFill>
                      <a:schemeClr val="bg1"/>
                    </a:solidFill>
                    <a:latin typeface="Times New Roman" panose="02020603050405020304" pitchFamily="18" charset="0"/>
                    <a:ea typeface="+mn-ea"/>
                    <a:cs typeface="Times New Roman" panose="02020603050405020304" pitchFamily="18" charset="0"/>
                  </a:defRPr>
                </a:pPr>
                <a:r>
                  <a:rPr lang="en-US" sz="2220">
                    <a:solidFill>
                      <a:schemeClr val="bg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Percentage (%)</a:t>
                </a:r>
              </a:p>
            </c:rich>
          </c:tx>
          <c:layout/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2220" b="0" i="0" u="none" strike="noStrike" kern="1200" baseline="0">
                  <a:solidFill>
                    <a:schemeClr val="bg1"/>
                  </a:solidFill>
                  <a:latin typeface="Times New Roman" panose="02020603050405020304" pitchFamily="18" charset="0"/>
                  <a:ea typeface="+mn-ea"/>
                  <a:cs typeface="Times New Roman" panose="02020603050405020304" pitchFamily="18" charset="0"/>
                </a:defRPr>
              </a:pPr>
              <a:endParaRPr lang="en-US"/>
            </a:p>
          </c:txPr>
        </c:title>
        <c:numFmt formatCode="0.00" sourceLinked="1"/>
        <c:majorTickMark val="in"/>
        <c:minorTickMark val="in"/>
        <c:tickLblPos val="nextTo"/>
        <c:spPr>
          <a:noFill/>
          <a:ln>
            <a:solidFill>
              <a:schemeClr val="bg1"/>
            </a:solidFill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220" b="0" i="0" u="none" strike="noStrike" kern="1200" baseline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pPr>
            <a:endParaRPr lang="en-US"/>
          </a:p>
        </c:txPr>
        <c:crossAx val="171374080"/>
        <c:crosses val="autoZero"/>
        <c:crossBetween val="between"/>
      </c:valAx>
      <c:spPr>
        <a:noFill/>
        <a:ln w="15875">
          <a:solidFill>
            <a:schemeClr val="bg1"/>
          </a:solidFill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20" b="0" i="0" u="none" strike="noStrike" kern="1200" baseline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defRPr>
          </a:pPr>
          <a:endParaRPr lang="en-US"/>
        </a:p>
      </c:txPr>
    </c:legend>
    <c:plotVisOnly val="1"/>
    <c:dispBlanksAs val="gap"/>
    <c:showDLblsOverMax val="0"/>
  </c:chart>
  <c:spPr>
    <a:solidFill>
      <a:sysClr val="window" lastClr="FFFFFF"/>
    </a:solidFill>
    <a:ln w="38100">
      <a:solidFill>
        <a:schemeClr val="bg1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jpg>
</file>

<file path=ppt/media/image3.jpg>
</file>

<file path=ppt/media/image4.tiff>
</file>

<file path=ppt/media/image5.tif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18206721" y="5927650"/>
            <a:ext cx="20222307" cy="25301930"/>
            <a:chOff x="4334933" y="1169931"/>
            <a:chExt cx="4814835" cy="499380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6009259" y="1169931"/>
              <a:ext cx="3134741" cy="313474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4334933" y="1348898"/>
              <a:ext cx="4814835" cy="48148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5225595" y="1469269"/>
              <a:ext cx="3912054" cy="39120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5304588" y="1307856"/>
              <a:ext cx="3839412" cy="3839412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5707078" y="1770196"/>
              <a:ext cx="3430571" cy="343057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40282" y="2702563"/>
            <a:ext cx="25849795" cy="15829285"/>
          </a:xfrm>
        </p:spPr>
        <p:txBody>
          <a:bodyPr anchor="b">
            <a:normAutofit/>
          </a:bodyPr>
          <a:lstStyle>
            <a:lvl1pPr algn="l">
              <a:defRPr sz="1848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40280" y="19475598"/>
            <a:ext cx="20807850" cy="9694894"/>
          </a:xfrm>
        </p:spPr>
        <p:txBody>
          <a:bodyPr anchor="t">
            <a:normAutofit/>
          </a:bodyPr>
          <a:lstStyle>
            <a:lvl1pPr marL="0" indent="0" algn="l">
              <a:buNone/>
              <a:defRPr sz="8400">
                <a:solidFill>
                  <a:schemeClr val="bg2">
                    <a:lumMod val="75000"/>
                  </a:schemeClr>
                </a:solidFill>
              </a:defRPr>
            </a:lvl1pPr>
            <a:lvl2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5760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7680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9601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8C831-154C-49E2-8857-6E9EF201B2E8}" type="datetimeFigureOut">
              <a:rPr lang="en-US" smtClean="0"/>
              <a:t>8/6/2014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A7E1A-9296-4DED-B8AC-52FD92B82D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3206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0282" y="22778720"/>
            <a:ext cx="27530441" cy="7721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6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2240280" y="2702560"/>
            <a:ext cx="33924240" cy="1582928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6720"/>
            </a:lvl1pPr>
            <a:lvl2pPr marL="1920240" indent="0">
              <a:buNone/>
              <a:defRPr sz="6720"/>
            </a:lvl2pPr>
            <a:lvl3pPr marL="3840480" indent="0">
              <a:buNone/>
              <a:defRPr sz="6720"/>
            </a:lvl3pPr>
            <a:lvl4pPr marL="5760720" indent="0">
              <a:buNone/>
              <a:defRPr sz="6720"/>
            </a:lvl4pPr>
            <a:lvl5pPr marL="7680960" indent="0">
              <a:buNone/>
              <a:defRPr sz="6720"/>
            </a:lvl5pPr>
            <a:lvl6pPr marL="9601200" indent="0">
              <a:buNone/>
              <a:defRPr sz="6720"/>
            </a:lvl6pPr>
            <a:lvl7pPr marL="11521440" indent="0">
              <a:buNone/>
              <a:defRPr sz="6720"/>
            </a:lvl7pPr>
            <a:lvl8pPr marL="13441680" indent="0">
              <a:buNone/>
              <a:defRPr sz="6720"/>
            </a:lvl8pPr>
            <a:lvl9pPr marL="15361920" indent="0">
              <a:buNone/>
              <a:defRPr sz="67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3200409" y="19475593"/>
            <a:ext cx="30581594" cy="231648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6720"/>
            </a:lvl1pPr>
            <a:lvl2pPr marL="1920240" indent="0">
              <a:buFontTx/>
              <a:buNone/>
              <a:defRPr/>
            </a:lvl2pPr>
            <a:lvl3pPr marL="3840480" indent="0">
              <a:buFontTx/>
              <a:buNone/>
              <a:defRPr/>
            </a:lvl3pPr>
            <a:lvl4pPr marL="5760720" indent="0">
              <a:buFontTx/>
              <a:buNone/>
              <a:defRPr/>
            </a:lvl4pPr>
            <a:lvl5pPr marL="768096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8C831-154C-49E2-8857-6E9EF201B2E8}" type="datetimeFigureOut">
              <a:rPr lang="en-US" smtClean="0"/>
              <a:t>8/6/2014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A7E1A-9296-4DED-B8AC-52FD92B82D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0743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0280" y="2702560"/>
            <a:ext cx="33924240" cy="14671040"/>
          </a:xfrm>
        </p:spPr>
        <p:txBody>
          <a:bodyPr anchor="ctr">
            <a:normAutofit/>
          </a:bodyPr>
          <a:lstStyle>
            <a:lvl1pPr algn="l">
              <a:defRPr sz="1176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0280" y="20848320"/>
            <a:ext cx="26810918" cy="9652000"/>
          </a:xfrm>
        </p:spPr>
        <p:txBody>
          <a:bodyPr anchor="ctr">
            <a:normAutofit/>
          </a:bodyPr>
          <a:lstStyle>
            <a:lvl1pPr marL="0" indent="0" algn="l">
              <a:buNone/>
              <a:defRPr sz="7560">
                <a:solidFill>
                  <a:schemeClr val="bg2">
                    <a:lumMod val="75000"/>
                  </a:schemeClr>
                </a:solidFill>
              </a:defRPr>
            </a:lvl1pPr>
            <a:lvl2pPr marL="192024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8C831-154C-49E2-8857-6E9EF201B2E8}" type="datetimeFigureOut">
              <a:rPr lang="en-US" smtClean="0"/>
              <a:t>8/6/2014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A7E1A-9296-4DED-B8AC-52FD92B82D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974697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6391" y="2702560"/>
            <a:ext cx="28811105" cy="14671040"/>
          </a:xfrm>
        </p:spPr>
        <p:txBody>
          <a:bodyPr anchor="ctr">
            <a:normAutofit/>
          </a:bodyPr>
          <a:lstStyle>
            <a:lvl1pPr algn="l">
              <a:defRPr sz="1176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480562" y="17373600"/>
            <a:ext cx="26890361" cy="2445173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1920240" indent="0">
              <a:buFontTx/>
              <a:buNone/>
              <a:defRPr/>
            </a:lvl2pPr>
            <a:lvl3pPr marL="3840480" indent="0">
              <a:buFontTx/>
              <a:buNone/>
              <a:defRPr/>
            </a:lvl3pPr>
            <a:lvl4pPr marL="5760720" indent="0">
              <a:buFontTx/>
              <a:buNone/>
              <a:defRPr/>
            </a:lvl4pPr>
            <a:lvl5pPr marL="768096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0282" y="21792088"/>
            <a:ext cx="26805916" cy="8708232"/>
          </a:xfrm>
        </p:spPr>
        <p:txBody>
          <a:bodyPr anchor="ctr">
            <a:normAutofit/>
          </a:bodyPr>
          <a:lstStyle>
            <a:lvl1pPr marL="0" indent="0" algn="l">
              <a:buNone/>
              <a:defRPr sz="8400">
                <a:solidFill>
                  <a:schemeClr val="bg2">
                    <a:lumMod val="75000"/>
                  </a:schemeClr>
                </a:solidFill>
              </a:defRPr>
            </a:lvl1pPr>
            <a:lvl2pPr marL="192024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8C831-154C-49E2-8857-6E9EF201B2E8}" type="datetimeFigureOut">
              <a:rPr lang="en-US" smtClean="0"/>
              <a:t>8/6/2014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A7E1A-9296-4DED-B8AC-52FD92B82D3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960122" y="3600495"/>
            <a:ext cx="1920740" cy="2962865"/>
          </a:xfrm>
          <a:prstGeom prst="rect">
            <a:avLst/>
          </a:prstGeom>
        </p:spPr>
        <p:txBody>
          <a:bodyPr vert="horz" lIns="384048" tIns="192024" rIns="384048" bIns="192024" rtlCol="0" anchor="ctr">
            <a:noAutofit/>
          </a:bodyPr>
          <a:lstStyle/>
          <a:p>
            <a:pPr lvl="0"/>
            <a:r>
              <a:rPr lang="en-US" sz="33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2324042" y="14027578"/>
            <a:ext cx="1920740" cy="2962865"/>
          </a:xfrm>
          <a:prstGeom prst="rect">
            <a:avLst/>
          </a:prstGeom>
        </p:spPr>
        <p:txBody>
          <a:bodyPr vert="horz" lIns="384048" tIns="192024" rIns="384048" bIns="192024" rtlCol="0" anchor="ctr">
            <a:noAutofit/>
          </a:bodyPr>
          <a:lstStyle/>
          <a:p>
            <a:pPr lvl="0" algn="r"/>
            <a:r>
              <a:rPr lang="en-US" sz="33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0130587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0282" y="17373600"/>
            <a:ext cx="26805916" cy="8600160"/>
          </a:xfrm>
        </p:spPr>
        <p:txBody>
          <a:bodyPr anchor="b">
            <a:normAutofit/>
          </a:bodyPr>
          <a:lstStyle>
            <a:lvl1pPr algn="l">
              <a:defRPr sz="1176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0280" y="26007101"/>
            <a:ext cx="26810918" cy="4493216"/>
          </a:xfrm>
        </p:spPr>
        <p:txBody>
          <a:bodyPr anchor="t">
            <a:normAutofit/>
          </a:bodyPr>
          <a:lstStyle>
            <a:lvl1pPr marL="0" indent="0" algn="l">
              <a:buNone/>
              <a:defRPr sz="7560">
                <a:solidFill>
                  <a:schemeClr val="bg2">
                    <a:lumMod val="75000"/>
                  </a:schemeClr>
                </a:solidFill>
              </a:defRPr>
            </a:lvl1pPr>
            <a:lvl2pPr marL="192024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8C831-154C-49E2-8857-6E9EF201B2E8}" type="datetimeFigureOut">
              <a:rPr lang="en-US" smtClean="0"/>
              <a:t>8/6/2014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A7E1A-9296-4DED-B8AC-52FD92B82D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620926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596393" y="2702560"/>
            <a:ext cx="28811101" cy="14671040"/>
          </a:xfrm>
        </p:spPr>
        <p:txBody>
          <a:bodyPr anchor="ctr">
            <a:normAutofit/>
          </a:bodyPr>
          <a:lstStyle>
            <a:lvl1pPr algn="l">
              <a:defRPr sz="1176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240282" y="19690080"/>
            <a:ext cx="26805916" cy="5319321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8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0280" y="25095200"/>
            <a:ext cx="26805912" cy="5405120"/>
          </a:xfrm>
        </p:spPr>
        <p:txBody>
          <a:bodyPr anchor="t">
            <a:normAutofit/>
          </a:bodyPr>
          <a:lstStyle>
            <a:lvl1pPr marL="0" indent="0" algn="l">
              <a:buNone/>
              <a:defRPr sz="7560">
                <a:solidFill>
                  <a:schemeClr val="bg2">
                    <a:lumMod val="75000"/>
                  </a:schemeClr>
                </a:solidFill>
              </a:defRPr>
            </a:lvl1pPr>
            <a:lvl2pPr marL="192024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8C831-154C-49E2-8857-6E9EF201B2E8}" type="datetimeFigureOut">
              <a:rPr lang="en-US" smtClean="0"/>
              <a:t>8/6/2014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A7E1A-9296-4DED-B8AC-52FD92B82D39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960122" y="3600495"/>
            <a:ext cx="1920740" cy="2962865"/>
          </a:xfrm>
          <a:prstGeom prst="rect">
            <a:avLst/>
          </a:prstGeom>
        </p:spPr>
        <p:txBody>
          <a:bodyPr vert="horz" lIns="384048" tIns="192024" rIns="384048" bIns="192024" rtlCol="0" anchor="ctr">
            <a:noAutofit/>
          </a:bodyPr>
          <a:lstStyle/>
          <a:p>
            <a:pPr lvl="0"/>
            <a:r>
              <a:rPr lang="en-US" sz="336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2324042" y="14027578"/>
            <a:ext cx="1920740" cy="2962865"/>
          </a:xfrm>
          <a:prstGeom prst="rect">
            <a:avLst/>
          </a:prstGeom>
        </p:spPr>
        <p:txBody>
          <a:bodyPr vert="horz" lIns="384048" tIns="192024" rIns="384048" bIns="192024" rtlCol="0" anchor="ctr">
            <a:noAutofit/>
          </a:bodyPr>
          <a:lstStyle/>
          <a:p>
            <a:pPr lvl="0" algn="r"/>
            <a:r>
              <a:rPr lang="en-US" sz="336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1219752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0280" y="2702560"/>
            <a:ext cx="31607764" cy="1467104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11760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240282" y="19904572"/>
            <a:ext cx="26805916" cy="424688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8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0280" y="24151460"/>
            <a:ext cx="26805912" cy="6348863"/>
          </a:xfrm>
        </p:spPr>
        <p:txBody>
          <a:bodyPr anchor="t">
            <a:normAutofit/>
          </a:bodyPr>
          <a:lstStyle>
            <a:lvl1pPr marL="0" indent="0" algn="l">
              <a:buNone/>
              <a:defRPr sz="7560">
                <a:solidFill>
                  <a:schemeClr val="bg2">
                    <a:lumMod val="75000"/>
                  </a:schemeClr>
                </a:solidFill>
              </a:defRPr>
            </a:lvl1pPr>
            <a:lvl2pPr marL="192024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8C831-154C-49E2-8857-6E9EF201B2E8}" type="datetimeFigureOut">
              <a:rPr lang="en-US" smtClean="0"/>
              <a:t>8/6/2014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A7E1A-9296-4DED-B8AC-52FD92B82D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11819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0282" y="22778720"/>
            <a:ext cx="27530441" cy="7721600"/>
          </a:xfrm>
        </p:spPr>
        <p:txBody>
          <a:bodyPr>
            <a:normAutofit/>
          </a:bodyPr>
          <a:lstStyle>
            <a:lvl1pPr algn="l">
              <a:defRPr sz="117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40282" y="2702565"/>
            <a:ext cx="27530441" cy="19089528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8C831-154C-49E2-8857-6E9EF201B2E8}" type="datetimeFigureOut">
              <a:rPr lang="en-US" smtClean="0"/>
              <a:t>8/6/2014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A7E1A-9296-4DED-B8AC-52FD92B82D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83001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578905" y="2702560"/>
            <a:ext cx="8585615" cy="22392640"/>
          </a:xfrm>
        </p:spPr>
        <p:txBody>
          <a:bodyPr vert="eaVert">
            <a:normAutofit/>
          </a:bodyPr>
          <a:lstStyle>
            <a:lvl1pPr>
              <a:defRPr sz="117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40280" y="2702560"/>
            <a:ext cx="24570050" cy="2779776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8C831-154C-49E2-8857-6E9EF201B2E8}" type="datetimeFigureOut">
              <a:rPr lang="en-US" smtClean="0"/>
              <a:t>8/6/2014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A7E1A-9296-4DED-B8AC-52FD92B82D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34351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0282" y="22778720"/>
            <a:ext cx="27530441" cy="7721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40282" y="2702560"/>
            <a:ext cx="27530441" cy="19089528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8C831-154C-49E2-8857-6E9EF201B2E8}" type="datetimeFigureOut">
              <a:rPr lang="en-US" smtClean="0"/>
              <a:t>8/6/2014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A7E1A-9296-4DED-B8AC-52FD92B82D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8648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0280" y="10038077"/>
            <a:ext cx="26890366" cy="11753993"/>
          </a:xfrm>
        </p:spPr>
        <p:txBody>
          <a:bodyPr anchor="b">
            <a:normAutofit/>
          </a:bodyPr>
          <a:lstStyle>
            <a:lvl1pPr algn="l">
              <a:defRPr sz="1344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0282" y="22735823"/>
            <a:ext cx="26890361" cy="7764499"/>
          </a:xfrm>
        </p:spPr>
        <p:txBody>
          <a:bodyPr anchor="t">
            <a:normAutofit/>
          </a:bodyPr>
          <a:lstStyle>
            <a:lvl1pPr marL="0" indent="0" algn="l">
              <a:buNone/>
              <a:defRPr sz="7560">
                <a:solidFill>
                  <a:schemeClr val="bg2">
                    <a:lumMod val="75000"/>
                  </a:schemeClr>
                </a:solidFill>
              </a:defRPr>
            </a:lvl1pPr>
            <a:lvl2pPr marL="1920240" indent="0">
              <a:buNone/>
              <a:defRPr sz="7560">
                <a:solidFill>
                  <a:schemeClr val="tx1">
                    <a:tint val="75000"/>
                  </a:schemeClr>
                </a:solidFill>
              </a:defRPr>
            </a:lvl2pPr>
            <a:lvl3pPr marL="3840480" indent="0">
              <a:buNone/>
              <a:defRPr sz="6720">
                <a:solidFill>
                  <a:schemeClr val="tx1">
                    <a:tint val="75000"/>
                  </a:schemeClr>
                </a:solidFill>
              </a:defRPr>
            </a:lvl3pPr>
            <a:lvl4pPr marL="576072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4pPr>
            <a:lvl5pPr marL="768096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5pPr>
            <a:lvl6pPr marL="960120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6pPr>
            <a:lvl7pPr marL="1152144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7pPr>
            <a:lvl8pPr marL="1344168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8pPr>
            <a:lvl9pPr marL="15361920" indent="0">
              <a:buNone/>
              <a:defRPr sz="58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8C831-154C-49E2-8857-6E9EF201B2E8}" type="datetimeFigureOut">
              <a:rPr lang="en-US" smtClean="0"/>
              <a:t>8/6/2014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A7E1A-9296-4DED-B8AC-52FD92B82D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838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0282" y="22778720"/>
            <a:ext cx="27530441" cy="7721600"/>
          </a:xfrm>
        </p:spPr>
        <p:txBody>
          <a:bodyPr>
            <a:normAutofit/>
          </a:bodyPr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13"/>
          </p:nvPr>
        </p:nvSpPr>
        <p:spPr>
          <a:xfrm>
            <a:off x="2240282" y="2702562"/>
            <a:ext cx="16589861" cy="1908951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4"/>
          </p:nvPr>
        </p:nvSpPr>
        <p:spPr>
          <a:xfrm>
            <a:off x="19581920" y="2702560"/>
            <a:ext cx="16582600" cy="1904661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8C831-154C-49E2-8857-6E9EF201B2E8}" type="datetimeFigureOut">
              <a:rPr lang="en-US" smtClean="0"/>
              <a:t>8/6/2014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A7E1A-9296-4DED-B8AC-52FD92B82D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563285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0282" y="22778720"/>
            <a:ext cx="27530441" cy="7721600"/>
          </a:xfrm>
        </p:spPr>
        <p:txBody>
          <a:bodyPr>
            <a:normAutofit/>
          </a:bodyPr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00404" y="2702560"/>
            <a:ext cx="15610837" cy="3088640"/>
          </a:xfrm>
        </p:spPr>
        <p:txBody>
          <a:bodyPr anchor="b">
            <a:noAutofit/>
          </a:bodyPr>
          <a:lstStyle>
            <a:lvl1pPr marL="0" indent="0">
              <a:buNone/>
              <a:defRPr sz="10080" b="0" cap="all">
                <a:solidFill>
                  <a:schemeClr val="tx1"/>
                </a:solidFill>
              </a:defRPr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40278" y="5791202"/>
            <a:ext cx="16570961" cy="1600087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391069" y="2871473"/>
            <a:ext cx="15809014" cy="2919727"/>
          </a:xfrm>
        </p:spPr>
        <p:txBody>
          <a:bodyPr anchor="b">
            <a:noAutofit/>
          </a:bodyPr>
          <a:lstStyle>
            <a:lvl1pPr marL="0" indent="0">
              <a:buNone/>
              <a:defRPr sz="10080" b="0" cap="all">
                <a:solidFill>
                  <a:schemeClr val="tx1"/>
                </a:solidFill>
              </a:defRPr>
            </a:lvl1pPr>
            <a:lvl2pPr marL="1920240" indent="0">
              <a:buNone/>
              <a:defRPr sz="8400" b="1"/>
            </a:lvl2pPr>
            <a:lvl3pPr marL="3840480" indent="0">
              <a:buNone/>
              <a:defRPr sz="7560" b="1"/>
            </a:lvl3pPr>
            <a:lvl4pPr marL="5760720" indent="0">
              <a:buNone/>
              <a:defRPr sz="6720" b="1"/>
            </a:lvl4pPr>
            <a:lvl5pPr marL="7680960" indent="0">
              <a:buNone/>
              <a:defRPr sz="6720" b="1"/>
            </a:lvl5pPr>
            <a:lvl6pPr marL="9601200" indent="0">
              <a:buNone/>
              <a:defRPr sz="6720" b="1"/>
            </a:lvl6pPr>
            <a:lvl7pPr marL="11521440" indent="0">
              <a:buNone/>
              <a:defRPr sz="6720" b="1"/>
            </a:lvl7pPr>
            <a:lvl8pPr marL="13441680" indent="0">
              <a:buNone/>
              <a:defRPr sz="6720" b="1"/>
            </a:lvl8pPr>
            <a:lvl9pPr marL="15361920" indent="0">
              <a:buNone/>
              <a:defRPr sz="672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581923" y="5791200"/>
            <a:ext cx="16618161" cy="15957973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8C831-154C-49E2-8857-6E9EF201B2E8}" type="datetimeFigureOut">
              <a:rPr lang="en-US" smtClean="0"/>
              <a:t>8/6/2014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A7E1A-9296-4DED-B8AC-52FD92B82D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58234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40282" y="22778720"/>
            <a:ext cx="27530441" cy="7721600"/>
          </a:xfrm>
        </p:spPr>
        <p:txBody>
          <a:bodyPr>
            <a:normAutofit/>
          </a:bodyPr>
          <a:lstStyle>
            <a:lvl1pPr>
              <a:defRPr sz="1344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8C831-154C-49E2-8857-6E9EF201B2E8}" type="datetimeFigureOut">
              <a:rPr lang="en-US" smtClean="0"/>
              <a:t>8/6/2014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A7E1A-9296-4DED-B8AC-52FD92B82D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454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8C831-154C-49E2-8857-6E9EF201B2E8}" type="datetimeFigureOut">
              <a:rPr lang="en-US" smtClean="0"/>
              <a:t>8/6/2014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A7E1A-9296-4DED-B8AC-52FD92B82D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2119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58401" y="2702560"/>
            <a:ext cx="13441680" cy="7721600"/>
          </a:xfrm>
        </p:spPr>
        <p:txBody>
          <a:bodyPr anchor="b">
            <a:normAutofit/>
          </a:bodyPr>
          <a:lstStyle>
            <a:lvl1pPr algn="l">
              <a:defRPr sz="8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40278" y="2702560"/>
            <a:ext cx="18642771" cy="2779776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2758401" y="11196333"/>
            <a:ext cx="13441680" cy="10595753"/>
          </a:xfrm>
        </p:spPr>
        <p:txBody>
          <a:bodyPr anchor="t">
            <a:normAutofit/>
          </a:bodyPr>
          <a:lstStyle>
            <a:lvl1pPr marL="0" indent="0">
              <a:buNone/>
              <a:defRPr sz="6720"/>
            </a:lvl1pPr>
            <a:lvl2pPr marL="1920240" indent="0">
              <a:buNone/>
              <a:defRPr sz="5040"/>
            </a:lvl2pPr>
            <a:lvl3pPr marL="3840480" indent="0">
              <a:buNone/>
              <a:defRPr sz="4200"/>
            </a:lvl3pPr>
            <a:lvl4pPr marL="5760720" indent="0">
              <a:buNone/>
              <a:defRPr sz="3780"/>
            </a:lvl4pPr>
            <a:lvl5pPr marL="7680960" indent="0">
              <a:buNone/>
              <a:defRPr sz="3780"/>
            </a:lvl5pPr>
            <a:lvl6pPr marL="9601200" indent="0">
              <a:buNone/>
              <a:defRPr sz="3780"/>
            </a:lvl6pPr>
            <a:lvl7pPr marL="11521440" indent="0">
              <a:buNone/>
              <a:defRPr sz="3780"/>
            </a:lvl7pPr>
            <a:lvl8pPr marL="13441680" indent="0">
              <a:buNone/>
              <a:defRPr sz="3780"/>
            </a:lvl8pPr>
            <a:lvl9pPr marL="15361920" indent="0">
              <a:buNone/>
              <a:defRPr sz="378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8C831-154C-49E2-8857-6E9EF201B2E8}" type="datetimeFigureOut">
              <a:rPr lang="en-US" smtClean="0"/>
              <a:t>8/6/2014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A7E1A-9296-4DED-B8AC-52FD92B82D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0761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882360" y="7335520"/>
            <a:ext cx="14965684" cy="5791200"/>
          </a:xfrm>
        </p:spPr>
        <p:txBody>
          <a:bodyPr anchor="b">
            <a:normAutofit/>
          </a:bodyPr>
          <a:lstStyle>
            <a:lvl1pPr algn="l">
              <a:defRPr sz="1008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3200400" y="4632960"/>
            <a:ext cx="13780091" cy="2432304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6720"/>
            </a:lvl1pPr>
            <a:lvl2pPr marL="1920240" indent="0">
              <a:buNone/>
              <a:defRPr sz="6720"/>
            </a:lvl2pPr>
            <a:lvl3pPr marL="3840480" indent="0">
              <a:buNone/>
              <a:defRPr sz="6720"/>
            </a:lvl3pPr>
            <a:lvl4pPr marL="5760720" indent="0">
              <a:buNone/>
              <a:defRPr sz="6720"/>
            </a:lvl4pPr>
            <a:lvl5pPr marL="7680960" indent="0">
              <a:buNone/>
              <a:defRPr sz="6720"/>
            </a:lvl5pPr>
            <a:lvl6pPr marL="9601200" indent="0">
              <a:buNone/>
              <a:defRPr sz="6720"/>
            </a:lvl6pPr>
            <a:lvl7pPr marL="11521440" indent="0">
              <a:buNone/>
              <a:defRPr sz="6720"/>
            </a:lvl7pPr>
            <a:lvl8pPr marL="13441680" indent="0">
              <a:buNone/>
              <a:defRPr sz="6720"/>
            </a:lvl8pPr>
            <a:lvl9pPr marL="15361920" indent="0">
              <a:buNone/>
              <a:defRPr sz="672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883315" y="13898880"/>
            <a:ext cx="14969737" cy="10552853"/>
          </a:xfrm>
        </p:spPr>
        <p:txBody>
          <a:bodyPr anchor="t">
            <a:normAutofit/>
          </a:bodyPr>
          <a:lstStyle>
            <a:lvl1pPr marL="0" indent="0">
              <a:buNone/>
              <a:defRPr sz="7560"/>
            </a:lvl1pPr>
            <a:lvl2pPr marL="1920240" indent="0">
              <a:buNone/>
              <a:defRPr sz="5040"/>
            </a:lvl2pPr>
            <a:lvl3pPr marL="3840480" indent="0">
              <a:buNone/>
              <a:defRPr sz="4200"/>
            </a:lvl3pPr>
            <a:lvl4pPr marL="5760720" indent="0">
              <a:buNone/>
              <a:defRPr sz="3780"/>
            </a:lvl4pPr>
            <a:lvl5pPr marL="7680960" indent="0">
              <a:buNone/>
              <a:defRPr sz="3780"/>
            </a:lvl5pPr>
            <a:lvl6pPr marL="9601200" indent="0">
              <a:buNone/>
              <a:defRPr sz="3780"/>
            </a:lvl6pPr>
            <a:lvl7pPr marL="11521440" indent="0">
              <a:buNone/>
              <a:defRPr sz="3780"/>
            </a:lvl7pPr>
            <a:lvl8pPr marL="13441680" indent="0">
              <a:buNone/>
              <a:defRPr sz="3780"/>
            </a:lvl8pPr>
            <a:lvl9pPr marL="15361920" indent="0">
              <a:buNone/>
              <a:defRPr sz="378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F8C831-154C-49E2-8857-6E9EF201B2E8}" type="datetimeFigureOut">
              <a:rPr lang="en-US" smtClean="0"/>
              <a:t>8/6/2014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40280" y="31272482"/>
            <a:ext cx="24409241" cy="18499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8A7E1A-9296-4DED-B8AC-52FD92B82D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39941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28016835" y="19732982"/>
            <a:ext cx="10375915" cy="13469901"/>
            <a:chOff x="6687077" y="3259666"/>
            <a:chExt cx="2981857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8756120" y="3259666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6687077" y="3486677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7772400" y="3581400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7923214" y="3433394"/>
              <a:ext cx="1739738" cy="173974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8398935" y="3985317"/>
              <a:ext cx="1264017" cy="126401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40282" y="22778720"/>
            <a:ext cx="27530441" cy="7721600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40282" y="2702565"/>
            <a:ext cx="27530441" cy="190895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207031" y="31272498"/>
            <a:ext cx="5041945" cy="1849967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4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30F8C831-154C-49E2-8857-6E9EF201B2E8}" type="datetimeFigureOut">
              <a:rPr lang="en-US" smtClean="0"/>
              <a:t>8/6/2014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40280" y="31272482"/>
            <a:ext cx="24409241" cy="1849967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4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652592" y="28264291"/>
            <a:ext cx="3599009" cy="33942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176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28A7E1A-9296-4DED-B8AC-52FD92B82D3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06255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  <p:sldLayoutId id="2147483791" r:id="rId17"/>
  </p:sldLayoutIdLst>
  <p:txStyles>
    <p:titleStyle>
      <a:lvl1pPr algn="l" defTabSz="1920240" rtl="0" eaLnBrk="1" latinLnBrk="0" hangingPunct="1">
        <a:spcBef>
          <a:spcPct val="0"/>
        </a:spcBef>
        <a:buNone/>
        <a:defRPr sz="1344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1200150" indent="-1200150" algn="l" defTabSz="1920240" rtl="0" eaLnBrk="1" latinLnBrk="0" hangingPunct="1">
        <a:spcBef>
          <a:spcPct val="20000"/>
        </a:spcBef>
        <a:spcAft>
          <a:spcPts val="252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8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3120390" indent="-1200150" algn="l" defTabSz="1920240" rtl="0" eaLnBrk="1" latinLnBrk="0" hangingPunct="1">
        <a:spcBef>
          <a:spcPct val="20000"/>
        </a:spcBef>
        <a:spcAft>
          <a:spcPts val="252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756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5040630" indent="-1200150" algn="l" defTabSz="1920240" rtl="0" eaLnBrk="1" latinLnBrk="0" hangingPunct="1">
        <a:spcBef>
          <a:spcPct val="20000"/>
        </a:spcBef>
        <a:spcAft>
          <a:spcPts val="252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672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6480810" indent="-720090" algn="l" defTabSz="1920240" rtl="0" eaLnBrk="1" latinLnBrk="0" hangingPunct="1">
        <a:spcBef>
          <a:spcPct val="20000"/>
        </a:spcBef>
        <a:spcAft>
          <a:spcPts val="252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588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8401050" indent="-720090" algn="l" defTabSz="1920240" rtl="0" eaLnBrk="1" latinLnBrk="0" hangingPunct="1">
        <a:spcBef>
          <a:spcPct val="20000"/>
        </a:spcBef>
        <a:spcAft>
          <a:spcPts val="252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588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10561320" indent="-960120" algn="l" defTabSz="1920240" rtl="0" eaLnBrk="1" latinLnBrk="0" hangingPunct="1">
        <a:spcBef>
          <a:spcPct val="20000"/>
        </a:spcBef>
        <a:spcAft>
          <a:spcPts val="252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588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12481560" indent="-960120" algn="l" defTabSz="1920240" rtl="0" eaLnBrk="1" latinLnBrk="0" hangingPunct="1">
        <a:spcBef>
          <a:spcPct val="20000"/>
        </a:spcBef>
        <a:spcAft>
          <a:spcPts val="252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588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14401800" indent="-960120" algn="l" defTabSz="1920240" rtl="0" eaLnBrk="1" latinLnBrk="0" hangingPunct="1">
        <a:spcBef>
          <a:spcPct val="20000"/>
        </a:spcBef>
        <a:spcAft>
          <a:spcPts val="252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588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16322040" indent="-960120" algn="l" defTabSz="1920240" rtl="0" eaLnBrk="1" latinLnBrk="0" hangingPunct="1">
        <a:spcBef>
          <a:spcPct val="20000"/>
        </a:spcBef>
        <a:spcAft>
          <a:spcPts val="252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588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92024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0" algn="l" defTabSz="192024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0" algn="l" defTabSz="192024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0" algn="l" defTabSz="192024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0" algn="l" defTabSz="192024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0" algn="l" defTabSz="192024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0" algn="l" defTabSz="192024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0" algn="l" defTabSz="192024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0" algn="l" defTabSz="1920240" rtl="0" eaLnBrk="1" latinLnBrk="0" hangingPunct="1">
        <a:defRPr sz="75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2.jpg"/><Relationship Id="rId7" Type="http://schemas.openxmlformats.org/officeDocument/2006/relationships/chart" Target="../charts/chart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"/><Relationship Id="rId11" Type="http://schemas.openxmlformats.org/officeDocument/2006/relationships/image" Target="../media/image9.png"/><Relationship Id="rId5" Type="http://schemas.openxmlformats.org/officeDocument/2006/relationships/image" Target="../media/image4.tiff"/><Relationship Id="rId10" Type="http://schemas.openxmlformats.org/officeDocument/2006/relationships/image" Target="../media/image8.png"/><Relationship Id="rId4" Type="http://schemas.openxmlformats.org/officeDocument/2006/relationships/image" Target="../media/image3.jp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11000" r="-1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593174" y="3108704"/>
            <a:ext cx="17946451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Merritt B. Burch, Brandon Monier, Jose Gonzalez, and Heike Bücking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81717" y="4120650"/>
            <a:ext cx="24369363" cy="8463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9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Department of Biology and Microbiology. South Dakota State University. Brookings, SD 57007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1427" y="793374"/>
            <a:ext cx="2500313" cy="3750469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042020" y="1240263"/>
            <a:ext cx="2829354" cy="285669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5" name="TextBox 4"/>
          <p:cNvSpPr txBox="1"/>
          <p:nvPr/>
        </p:nvSpPr>
        <p:spPr>
          <a:xfrm>
            <a:off x="617537" y="5753165"/>
            <a:ext cx="12812469" cy="950976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25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r>
              <a:rPr lang="en-US" sz="5557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421391" y="5753164"/>
            <a:ext cx="23189377" cy="900246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25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Results: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4388026" y="25860778"/>
            <a:ext cx="13635643" cy="950976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25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Discussion and Conclusions: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472722" y="456034"/>
            <a:ext cx="30187357" cy="25160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87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Plant-microbe interactions affect biomass production of </a:t>
            </a:r>
            <a:r>
              <a:rPr lang="en-US" sz="7875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Spartina</a:t>
            </a:r>
            <a:r>
              <a:rPr lang="en-US" sz="7875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7875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pectinata</a:t>
            </a:r>
            <a:r>
              <a:rPr lang="en-US" sz="7875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7875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potential bioenergy crop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618399" y="22903278"/>
            <a:ext cx="12810744" cy="900246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25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Materials and Methods:</a:t>
            </a:r>
          </a:p>
        </p:txBody>
      </p:sp>
      <p:sp>
        <p:nvSpPr>
          <p:cNvPr id="12" name="TextBox 11"/>
          <p:cNvSpPr txBox="1"/>
          <p:nvPr/>
        </p:nvSpPr>
        <p:spPr>
          <a:xfrm flipH="1">
            <a:off x="6144194" y="7147039"/>
            <a:ext cx="7303288" cy="5701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Arbuscular mycorrhizal (AM) fungi are obligate biotrophs that:</a:t>
            </a:r>
          </a:p>
          <a:p>
            <a:pPr marL="400050" indent="-4000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Form mutualistic interactions with 65-80% of all terrestrial plants (Fig. 1);</a:t>
            </a:r>
          </a:p>
          <a:p>
            <a:pPr marL="400050" indent="-4000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Help in nutrient uptake of P, N, Mg, S (Newsham et al. 1995);</a:t>
            </a:r>
          </a:p>
          <a:p>
            <a:pPr marL="400050" indent="-4000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 resistance against biotic (pathogens) and abiotic (heavy metals, salinity, etc.) stresses; and</a:t>
            </a:r>
          </a:p>
          <a:p>
            <a:pPr marL="400050" indent="-4000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Can serve as potential biofertlizers.</a:t>
            </a:r>
            <a:endParaRPr lang="en-US" sz="2700" i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13" y="7388352"/>
            <a:ext cx="5073196" cy="3893703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18" name="TextBox 17"/>
          <p:cNvSpPr txBox="1"/>
          <p:nvPr/>
        </p:nvSpPr>
        <p:spPr>
          <a:xfrm>
            <a:off x="635013" y="12816003"/>
            <a:ext cx="7459886" cy="632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buClr>
                <a:schemeClr val="bg1"/>
              </a:buClr>
            </a:pP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studied the potential of AM fungi to increase the biomass production of </a:t>
            </a:r>
            <a:r>
              <a:rPr lang="en-US" sz="27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Spartina pectinata </a:t>
            </a: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(prairie cordgrass) because this potential bioenergy crop:</a:t>
            </a:r>
          </a:p>
          <a:p>
            <a:pPr marL="400050" indent="-4000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Produces large biomass yields on marginal lands (Boe et al. 2009);</a:t>
            </a:r>
          </a:p>
          <a:p>
            <a:pPr marL="400050" indent="-4000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Provides a habitat for wildlife;</a:t>
            </a:r>
          </a:p>
          <a:p>
            <a:pPr marL="400050" indent="-4000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Assists in CO</a:t>
            </a:r>
            <a:r>
              <a:rPr lang="en-US" sz="2700" baseline="-250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sequestration (Boe et al. 2009); and</a:t>
            </a:r>
          </a:p>
          <a:p>
            <a:pPr marL="400050" indent="-4000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Helps with erosion control and wetland restoration (NCRS 2000).</a:t>
            </a:r>
            <a:endParaRPr lang="en-US" sz="2700" dirty="0"/>
          </a:p>
        </p:txBody>
      </p:sp>
      <p:sp>
        <p:nvSpPr>
          <p:cNvPr id="25" name="TextBox 24"/>
          <p:cNvSpPr txBox="1"/>
          <p:nvPr/>
        </p:nvSpPr>
        <p:spPr>
          <a:xfrm>
            <a:off x="522984" y="11304387"/>
            <a:ext cx="5297253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Fig. 1: AM symbiosis of </a:t>
            </a:r>
            <a:r>
              <a:rPr lang="en-US" sz="2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S. </a:t>
            </a:r>
            <a:r>
              <a:rPr lang="en-US" sz="21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pectinata</a:t>
            </a:r>
            <a:r>
              <a:rPr lang="en-US" sz="2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colonization with </a:t>
            </a:r>
            <a:r>
              <a:rPr lang="en-US" sz="21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Rhizophagus</a:t>
            </a:r>
            <a:r>
              <a:rPr lang="en-US" sz="2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100" i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irregularis</a:t>
            </a:r>
            <a:r>
              <a:rPr lang="en-US" sz="21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Shown are fungal hyphae and spores.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28529628" y="25860778"/>
            <a:ext cx="9071143" cy="950976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25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14404710" y="15376990"/>
            <a:ext cx="11338559" cy="1041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56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Fig. 4: Total plant dry mass of mycorrhizal (blue bars) and non-mycorrhizal (red bars) plants of seven prairie </a:t>
            </a:r>
            <a:r>
              <a:rPr lang="en-US" sz="2056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cordgrass</a:t>
            </a:r>
            <a:r>
              <a:rPr lang="en-US" sz="2056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genotypes after growth under different nutrient supply conditions. Shown are boxplots with median and range of the data. 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26156511" y="24661368"/>
            <a:ext cx="1133855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Fig. 7</a:t>
            </a:r>
            <a:r>
              <a:rPr lang="en-US" sz="21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2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Mycorrhizal responsiveness of the prairie cordgrass genotypes in terms of total biomass under different nutrient supply conditions. 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631675" y="24146051"/>
            <a:ext cx="12518181" cy="4380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Seven genetically distinct prairie </a:t>
            </a:r>
            <a:r>
              <a:rPr lang="en-US" sz="27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cordgrass</a:t>
            </a: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genotypes collected from around the Northern Great Plains were transplanted into pots and grown under standard greenhouse conditions.</a:t>
            </a:r>
          </a:p>
          <a:p>
            <a:pPr marL="400050" indent="-4000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Half of the plants were inoculated with spores from </a:t>
            </a:r>
            <a:r>
              <a:rPr lang="en-US" sz="27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R. irregularis </a:t>
            </a: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the other half remained non-mycorrhizal.</a:t>
            </a:r>
          </a:p>
          <a:p>
            <a:pPr marL="400050" indent="-4000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Plants were potted with a mixture of 70% sand, 20% organic soil, and 10% perlite and every 5-6 weeks the plants were fertilized with their respective nutrient solution.</a:t>
            </a: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0977" y="28924311"/>
            <a:ext cx="3148879" cy="379385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41" name="TextBox 40"/>
          <p:cNvSpPr txBox="1"/>
          <p:nvPr/>
        </p:nvSpPr>
        <p:spPr>
          <a:xfrm>
            <a:off x="625385" y="28457561"/>
            <a:ext cx="8831436" cy="57015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 and N supply conditions were varied by adding a modified fertilizer solution containing no P or N (0P/0N), P but no N (100P/0N), N but no P (0P/100N), or P and N (100P/100N), and other nutrients commonly found in marginal lands (Fig. 3). </a:t>
            </a:r>
          </a:p>
          <a:p>
            <a:pPr marL="400050" indent="-4000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plants were harvested after one year and we analyzed the number of tillers, fresh and dried shoot and root biomass, mycorrhizal colonization rate (after </a:t>
            </a:r>
            <a:r>
              <a:rPr lang="en-US" sz="2700" dirty="0" err="1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McGonigle</a:t>
            </a: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7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1990</a:t>
            </a:r>
            <a:r>
              <a:rPr lang="en-US" sz="27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), </a:t>
            </a: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P content (Fellbaum et al., 2014).</a:t>
            </a:r>
          </a:p>
        </p:txBody>
      </p:sp>
      <p:sp>
        <p:nvSpPr>
          <p:cNvPr id="43" name="Rectangle 42"/>
          <p:cNvSpPr/>
          <p:nvPr/>
        </p:nvSpPr>
        <p:spPr>
          <a:xfrm>
            <a:off x="9992730" y="29308892"/>
            <a:ext cx="3157126" cy="529977"/>
          </a:xfrm>
          <a:prstGeom prst="rect">
            <a:avLst/>
          </a:prstGeom>
          <a:solidFill>
            <a:srgbClr val="FFFF00">
              <a:alpha val="3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5645" dirty="0"/>
          </a:p>
        </p:txBody>
      </p:sp>
      <p:sp>
        <p:nvSpPr>
          <p:cNvPr id="44" name="TextBox 43"/>
          <p:cNvSpPr txBox="1"/>
          <p:nvPr/>
        </p:nvSpPr>
        <p:spPr>
          <a:xfrm>
            <a:off x="9924541" y="32790505"/>
            <a:ext cx="3157126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Fig. 3: Nutrient supply conditions added to plant systems. 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26115523" y="15376990"/>
            <a:ext cx="1142053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Fig. </a:t>
            </a:r>
            <a:r>
              <a:rPr lang="en-US" sz="21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5: </a:t>
            </a:r>
            <a:r>
              <a:rPr lang="en-US" sz="2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Root P contents of mycorrhizal and non-mycorrhizal plants of all seven prairie cordgrass genotypes under different nutrient supply conditions.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14388028" y="24660034"/>
            <a:ext cx="1137192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Fig. </a:t>
            </a:r>
            <a:r>
              <a:rPr lang="en-US" sz="21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6: </a:t>
            </a:r>
            <a:r>
              <a:rPr lang="en-US" sz="2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Shoot P contents of mycorrhizal and non-mycorrhizal plants of all seven prairie cordgrass genotypes under different nutrient supply conditions.</a:t>
            </a:r>
          </a:p>
        </p:txBody>
      </p:sp>
      <p:graphicFrame>
        <p:nvGraphicFramePr>
          <p:cNvPr id="48" name="Chart 4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01980184"/>
              </p:ext>
            </p:extLst>
          </p:nvPr>
        </p:nvGraphicFramePr>
        <p:xfrm>
          <a:off x="26156510" y="16788384"/>
          <a:ext cx="11338560" cy="7772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sp>
        <p:nvSpPr>
          <p:cNvPr id="26" name="TextBox 25"/>
          <p:cNvSpPr txBox="1"/>
          <p:nvPr/>
        </p:nvSpPr>
        <p:spPr>
          <a:xfrm>
            <a:off x="14388026" y="27029664"/>
            <a:ext cx="13635643" cy="63248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00050" indent="-4000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Mycorrhizal plants of the genotypes RR2, SP21.2, and SP 67.1 form the highest biomass under low nutrient input conditions (0P/0N) (Fig. 4). </a:t>
            </a:r>
          </a:p>
          <a:p>
            <a:pPr marL="400050" indent="-4000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biomass increases of the responsive genotypes were mainly the result of an increase in the P nutrition particularly under low input conditions (Fig. </a:t>
            </a:r>
            <a:r>
              <a:rPr lang="en-US" sz="27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5, </a:t>
            </a: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en-US" sz="27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 </a:t>
            </a:r>
            <a:endParaRPr lang="en-US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0050" indent="-4000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Negative mycorrhizal growth responses were not observed, but under high input conditions, most genotypes should neutral mycorrhizal growth responses (Fig. 7</a:t>
            </a:r>
            <a:r>
              <a:rPr lang="en-US" sz="27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 </a:t>
            </a: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Mycorrhizal growth benefits are often context dependent and lower under high input conditions (Smith et al. 2011). </a:t>
            </a:r>
          </a:p>
          <a:p>
            <a:pPr marL="400050" indent="-4000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7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Long term goal of these studies is to identify those genotypes that respond positively to the mycorrhizal colonization and that are most suited to produce biomass under low input conditions</a:t>
            </a:r>
            <a:r>
              <a:rPr lang="en-US" sz="27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2538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28509634" y="27029664"/>
            <a:ext cx="9111131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Boe, A., V. Owens, J. Gonzalez-Hernandez, J. Stein, D. K. Lee, and B. C. Koo. "Morphology and Biomass Production of Prairie Cordgrass on Marginal Lands." 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GCB Bioenergy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1.3 (2009): 240-50.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Fellbaum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Carl R., Jerry A. Mensah, Adam J.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Cloos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Gary E.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Strahan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Philip E.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Pfeffer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Toby E.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Kers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and Heike Bücking. "Fungal Nutrient Allocation in Common Mycorrhizal Networks Is Regulated by the Carbon Source Strength of Individual Host Plants." New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Phytologist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203.2 (2014): 646-56.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McGonigle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T. P., Miller H. M, Evans G. D, Fairchild L. G, and J. A. Swan. "A New Method Which Gives an Objective Measure of Colonization of Roots by Vesicular-arbuscular Mycorrhizal Fungi." New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Phytologist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115 (1990): 495-501.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NCRS, 2000. Prairie cordgrass, Spartina pectinata Link. Plant Guide. Natural Resources Conservation Service, United States Department of Agriculture.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Newsham, K. K., A. H. Fitter, and A. R. Watkinson. "Multi-functionality and Biodiversity in Arbuscular Mycorrhizas." 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Trends in Ecology &amp; Evolution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10.10 (1995): 407-11. 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Smith, S.E.,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Jakobsen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I.,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Grønlund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M., Smith, F.A. “Roles of arbuscular </a:t>
            </a:r>
            <a:r>
              <a:rPr lang="en-US" sz="1800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mycorrhizas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in plant phosphorus nutrition: interactions between pathways of phosphorus uptake in arbuscular mycorrhizal roots have important implications for understanding and manipulating plant phosphorus acquisition.” </a:t>
            </a:r>
            <a:r>
              <a:rPr lang="en-US" sz="1800" i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Plant Physiology</a:t>
            </a: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156 (2011): 1050-1057</a:t>
            </a:r>
            <a:r>
              <a:rPr lang="en-US" sz="1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8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8453" y="12988263"/>
            <a:ext cx="3632454" cy="5432679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22" name="TextBox 21"/>
          <p:cNvSpPr txBox="1"/>
          <p:nvPr/>
        </p:nvSpPr>
        <p:spPr>
          <a:xfrm>
            <a:off x="8948209" y="18472732"/>
            <a:ext cx="3572942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1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Fig. 2: Dr. Gonzalez next to native stands of prairie cordgrass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618399" y="19913957"/>
            <a:ext cx="12810744" cy="900246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25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Objectives: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710417" y="21022283"/>
            <a:ext cx="12626708" cy="12649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7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 determine if there is any genetic variability within prairie cordgrass genotypes in response to mycorrhizal colonization under different nutrient supply conditions. </a:t>
            </a:r>
            <a:endParaRPr lang="en-US" sz="2700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/>
          <p:cNvPicPr preferRelativeResize="0">
            <a:picLocks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4709" y="7386641"/>
            <a:ext cx="11338560" cy="777240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14" name="Picture 13"/>
          <p:cNvPicPr preferRelativeResize="0">
            <a:picLocks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56510" y="7386641"/>
            <a:ext cx="11338560" cy="777240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pic>
        <p:nvPicPr>
          <p:cNvPr id="16" name="Picture 15"/>
          <p:cNvPicPr preferRelativeResize="0">
            <a:picLocks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04709" y="16790793"/>
            <a:ext cx="11338560" cy="7772400"/>
          </a:xfrm>
          <a:prstGeom prst="rect">
            <a:avLst/>
          </a:prstGeom>
          <a:ln w="38100">
            <a:solidFill>
              <a:schemeClr val="bg1"/>
            </a:solidFill>
          </a:ln>
        </p:spPr>
      </p:pic>
      <p:sp>
        <p:nvSpPr>
          <p:cNvPr id="17" name="TextBox 16"/>
          <p:cNvSpPr txBox="1"/>
          <p:nvPr/>
        </p:nvSpPr>
        <p:spPr>
          <a:xfrm>
            <a:off x="28529628" y="32209245"/>
            <a:ext cx="9071143" cy="900246"/>
          </a:xfrm>
          <a:prstGeom prst="rect">
            <a:avLst/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5250" b="1" u="sng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Acknowledgements</a:t>
            </a:r>
            <a:r>
              <a:rPr lang="en-US" sz="5250" b="1" u="sng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28509634" y="33205015"/>
            <a:ext cx="91111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 would like to thank the NSF for the financial support of this project (1263335</a:t>
            </a:r>
            <a:r>
              <a:rPr lang="en-US" sz="2800" dirty="0" smtClean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  <a:endParaRPr lang="en-US" sz="27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1069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3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2700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634</TotalTime>
  <Words>770</Words>
  <Application>Microsoft Office PowerPoint</Application>
  <PresentationFormat>Custom</PresentationFormat>
  <Paragraphs>47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Century Gothic</vt:lpstr>
      <vt:lpstr>Times New Roman</vt:lpstr>
      <vt:lpstr>Wingdings 3</vt:lpstr>
      <vt:lpstr>Slice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Merritt Burch</dc:creator>
  <cp:lastModifiedBy>Merritt Burch</cp:lastModifiedBy>
  <cp:revision>59</cp:revision>
  <dcterms:created xsi:type="dcterms:W3CDTF">2014-07-10T21:07:29Z</dcterms:created>
  <dcterms:modified xsi:type="dcterms:W3CDTF">2014-08-06T15:33:03Z</dcterms:modified>
</cp:coreProperties>
</file>

<file path=docProps/thumbnail.jpeg>
</file>